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3" r:id="rId7"/>
    <p:sldId id="264" r:id="rId8"/>
    <p:sldId id="265"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57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8AC81B-2C44-4EEB-AFBF-03078D21FA1A}"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2367732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8AC81B-2C44-4EEB-AFBF-03078D21FA1A}"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3658083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8AC81B-2C44-4EEB-AFBF-03078D21FA1A}"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2570936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8AC81B-2C44-4EEB-AFBF-03078D21FA1A}"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3759079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8AC81B-2C44-4EEB-AFBF-03078D21FA1A}" type="datetimeFigureOut">
              <a:rPr lang="en-US" smtClean="0"/>
              <a:t>26-Dec-19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2355373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8AC81B-2C44-4EEB-AFBF-03078D21FA1A}" type="datetimeFigureOut">
              <a:rPr lang="en-US" smtClean="0"/>
              <a:t>26-Dec-19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843418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8AC81B-2C44-4EEB-AFBF-03078D21FA1A}" type="datetimeFigureOut">
              <a:rPr lang="en-US" smtClean="0"/>
              <a:t>26-Dec-19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2965677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8AC81B-2C44-4EEB-AFBF-03078D21FA1A}" type="datetimeFigureOut">
              <a:rPr lang="en-US" smtClean="0"/>
              <a:t>26-Dec-19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47260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8AC81B-2C44-4EEB-AFBF-03078D21FA1A}" type="datetimeFigureOut">
              <a:rPr lang="en-US" smtClean="0"/>
              <a:t>26-Dec-19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23145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8AC81B-2C44-4EEB-AFBF-03078D21FA1A}" type="datetimeFigureOut">
              <a:rPr lang="en-US" smtClean="0"/>
              <a:t>26-Dec-19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1004409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8AC81B-2C44-4EEB-AFBF-03078D21FA1A}" type="datetimeFigureOut">
              <a:rPr lang="en-US" smtClean="0"/>
              <a:t>26-Dec-19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D76C2-8656-47B1-B67A-534BFCA0ED8B}" type="slidenum">
              <a:rPr lang="en-US" smtClean="0"/>
              <a:t>‹#›</a:t>
            </a:fld>
            <a:endParaRPr lang="en-US"/>
          </a:p>
        </p:txBody>
      </p:sp>
    </p:spTree>
    <p:extLst>
      <p:ext uri="{BB962C8B-B14F-4D97-AF65-F5344CB8AC3E}">
        <p14:creationId xmlns:p14="http://schemas.microsoft.com/office/powerpoint/2010/main" val="252719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8AC81B-2C44-4EEB-AFBF-03078D21FA1A}" type="datetimeFigureOut">
              <a:rPr lang="en-US" smtClean="0"/>
              <a:t>26-Dec-19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CD76C2-8656-47B1-B67A-534BFCA0ED8B}" type="slidenum">
              <a:rPr lang="en-US" smtClean="0"/>
              <a:t>‹#›</a:t>
            </a:fld>
            <a:endParaRPr lang="en-US"/>
          </a:p>
        </p:txBody>
      </p:sp>
    </p:spTree>
    <p:extLst>
      <p:ext uri="{BB962C8B-B14F-4D97-AF65-F5344CB8AC3E}">
        <p14:creationId xmlns:p14="http://schemas.microsoft.com/office/powerpoint/2010/main" val="3216710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143000"/>
            <a:ext cx="7772400" cy="1470025"/>
          </a:xfrm>
        </p:spPr>
        <p:txBody>
          <a:bodyPr>
            <a:normAutofit fontScale="90000"/>
          </a:bodyPr>
          <a:lstStyle/>
          <a:p>
            <a:r>
              <a:rPr lang="ka-GE" b="1" dirty="0" smtClean="0"/>
              <a:t>ევროკავშირსა და საქართველოს შორის ურთიერთგაგების მემორანდუმი საქართველოს მაკრო-ფინანსური დახმარების შესახებ (45 მლნ ევრო)</a:t>
            </a:r>
            <a:endParaRPr lang="en-US" dirty="0"/>
          </a:p>
        </p:txBody>
      </p:sp>
      <p:sp>
        <p:nvSpPr>
          <p:cNvPr id="3" name="Subtitle 2"/>
          <p:cNvSpPr>
            <a:spLocks noGrp="1"/>
          </p:cNvSpPr>
          <p:nvPr>
            <p:ph type="subTitle" idx="1"/>
          </p:nvPr>
        </p:nvSpPr>
        <p:spPr/>
        <p:txBody>
          <a:bodyPr/>
          <a:lstStyle/>
          <a:p>
            <a:r>
              <a:rPr lang="ka-GE" dirty="0" smtClean="0">
                <a:solidFill>
                  <a:schemeClr val="tx1"/>
                </a:solidFill>
              </a:rPr>
              <a:t>აღებული ვალდებულებების შესრულების შესახებ ინფორმაცია</a:t>
            </a:r>
            <a:endParaRPr lang="en-US" dirty="0">
              <a:solidFill>
                <a:schemeClr val="tx1"/>
              </a:solidFill>
            </a:endParaRPr>
          </a:p>
        </p:txBody>
      </p:sp>
    </p:spTree>
    <p:extLst>
      <p:ext uri="{BB962C8B-B14F-4D97-AF65-F5344CB8AC3E}">
        <p14:creationId xmlns:p14="http://schemas.microsoft.com/office/powerpoint/2010/main" val="2245499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ჯანმრთელობის დაცვის მიმართულებით ვალდებულება</a:t>
            </a:r>
            <a:endParaRPr lang="en-US" dirty="0"/>
          </a:p>
        </p:txBody>
      </p:sp>
      <p:sp>
        <p:nvSpPr>
          <p:cNvPr id="3" name="Content Placeholder 2"/>
          <p:cNvSpPr>
            <a:spLocks noGrp="1"/>
          </p:cNvSpPr>
          <p:nvPr>
            <p:ph idx="1"/>
          </p:nvPr>
        </p:nvSpPr>
        <p:spPr>
          <a:xfrm>
            <a:off x="533400" y="1828800"/>
            <a:ext cx="8229600" cy="4525963"/>
          </a:xfrm>
        </p:spPr>
        <p:txBody>
          <a:bodyPr>
            <a:normAutofit/>
          </a:bodyPr>
          <a:lstStyle/>
          <a:p>
            <a:r>
              <a:rPr lang="ka-GE" sz="2400" b="1" dirty="0"/>
              <a:t>მე-6 პარაგრაფი: საყოველთაო ჯანდაცვა: საყოველთაო ჯანდაცვის სერვისების მდგრადობის უზრუნველყოფის მიზნით, სოციალური მომსახურების სააგენტო გააგრძელებს სელექტიური კონტრაქტების დანერგვის გაფართოებას უფრო </a:t>
            </a:r>
            <a:r>
              <a:rPr lang="ka-GE" sz="2400" b="1" dirty="0" smtClean="0"/>
              <a:t>მაღალფასიანი </a:t>
            </a:r>
            <a:r>
              <a:rPr lang="ka-GE" sz="2400" b="1" dirty="0"/>
              <a:t>სერვისებისთვის, რომელიც ამჟამად ფარავს მშობიარობისა და საკეისრო კვეთის </a:t>
            </a:r>
            <a:r>
              <a:rPr lang="ka-GE" sz="2400" b="1" dirty="0" smtClean="0"/>
              <a:t>სერვისებს</a:t>
            </a:r>
            <a:endParaRPr lang="en-US" sz="2400" b="1" dirty="0"/>
          </a:p>
        </p:txBody>
      </p:sp>
    </p:spTree>
    <p:extLst>
      <p:ext uri="{BB962C8B-B14F-4D97-AF65-F5344CB8AC3E}">
        <p14:creationId xmlns:p14="http://schemas.microsoft.com/office/powerpoint/2010/main" val="1453640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4000" b="1" dirty="0" smtClean="0"/>
              <a:t>ვალდებულების შესრულება (1)</a:t>
            </a:r>
            <a:endParaRPr lang="en-US" sz="4000" b="1" dirty="0"/>
          </a:p>
        </p:txBody>
      </p:sp>
      <p:sp>
        <p:nvSpPr>
          <p:cNvPr id="3" name="Content Placeholder 2"/>
          <p:cNvSpPr>
            <a:spLocks noGrp="1"/>
          </p:cNvSpPr>
          <p:nvPr>
            <p:ph idx="1"/>
          </p:nvPr>
        </p:nvSpPr>
        <p:spPr/>
        <p:txBody>
          <a:bodyPr>
            <a:normAutofit fontScale="62500" lnSpcReduction="20000"/>
          </a:bodyPr>
          <a:lstStyle/>
          <a:p>
            <a:r>
              <a:rPr lang="ka-GE" dirty="0"/>
              <a:t>2017 </a:t>
            </a:r>
            <a:r>
              <a:rPr lang="ka-GE" dirty="0" smtClean="0"/>
              <a:t>წ. მარტი სელექტიური კონტარქტირება მშობიარობებებისა </a:t>
            </a:r>
            <a:r>
              <a:rPr lang="ka-GE" dirty="0"/>
              <a:t>და საკეისრო კვეთების და ნეონატალური ინტენსიური დახმარების </a:t>
            </a:r>
            <a:r>
              <a:rPr lang="ka-GE" dirty="0" smtClean="0"/>
              <a:t>სერვისებისთვის პერინატალური მოვლის </a:t>
            </a:r>
            <a:r>
              <a:rPr lang="en-US" dirty="0" smtClean="0"/>
              <a:t>II </a:t>
            </a:r>
            <a:r>
              <a:rPr lang="ka-GE" dirty="0" smtClean="0"/>
              <a:t>ან</a:t>
            </a:r>
            <a:r>
              <a:rPr lang="en-US" dirty="0" smtClean="0"/>
              <a:t> III</a:t>
            </a:r>
            <a:r>
              <a:rPr lang="ka-GE" dirty="0" smtClean="0"/>
              <a:t> დონე, </a:t>
            </a:r>
            <a:r>
              <a:rPr lang="ka-GE" dirty="0"/>
              <a:t>საკეისრო კვეთის საერთო რაოდენობა &gt;</a:t>
            </a:r>
            <a:r>
              <a:rPr lang="ka-GE" dirty="0" smtClean="0"/>
              <a:t>500, 2019 - &gt;750</a:t>
            </a:r>
          </a:p>
          <a:p>
            <a:r>
              <a:rPr lang="ka-GE" dirty="0" smtClean="0"/>
              <a:t>2017 წ. ივლისი - </a:t>
            </a:r>
            <a:r>
              <a:rPr lang="en-US" dirty="0"/>
              <a:t>II-III </a:t>
            </a:r>
            <a:r>
              <a:rPr lang="en-US" dirty="0" err="1"/>
              <a:t>დონის</a:t>
            </a:r>
            <a:r>
              <a:rPr lang="en-US" dirty="0"/>
              <a:t> </a:t>
            </a:r>
            <a:r>
              <a:rPr lang="en-US" dirty="0" err="1"/>
              <a:t>ინტენსიური</a:t>
            </a:r>
            <a:r>
              <a:rPr lang="en-US" dirty="0"/>
              <a:t> </a:t>
            </a:r>
            <a:r>
              <a:rPr lang="en-US" dirty="0" err="1"/>
              <a:t>მკურნალობა</a:t>
            </a:r>
            <a:r>
              <a:rPr lang="en-US" dirty="0"/>
              <a:t>/</a:t>
            </a:r>
            <a:r>
              <a:rPr lang="en-US" dirty="0" err="1"/>
              <a:t>მოვლ</a:t>
            </a:r>
            <a:r>
              <a:rPr lang="ka-GE" dirty="0" smtClean="0"/>
              <a:t>ის სერვისების მიმწოდებლების სელექტიური კონტრაქტირება - </a:t>
            </a:r>
            <a:r>
              <a:rPr lang="ka-GE" dirty="0"/>
              <a:t>„რეანიმაციული“ </a:t>
            </a:r>
            <a:r>
              <a:rPr lang="ka-GE" dirty="0" smtClean="0"/>
              <a:t>სერვისისთვის - რეანიმაციული საწოლები 1/3-ზე ნაკლები; ინტენსიური თერაპიის საწოლები ნაკლები პროფილურ საწოლტა რაოდენობაზე; </a:t>
            </a:r>
            <a:r>
              <a:rPr lang="ka-GE" dirty="0"/>
              <a:t>პროფილური საწოლების დატვირთვა </a:t>
            </a:r>
            <a:r>
              <a:rPr lang="ka-GE" dirty="0" smtClean="0"/>
              <a:t>- 30%</a:t>
            </a:r>
          </a:p>
          <a:p>
            <a:r>
              <a:rPr lang="ka-GE" dirty="0" smtClean="0"/>
              <a:t>2018 წ. იანვარი გადაუდებელი </a:t>
            </a:r>
            <a:r>
              <a:rPr lang="ka-GE" dirty="0"/>
              <a:t>სტაციონარული მომსახურების სერვისების </a:t>
            </a:r>
            <a:r>
              <a:rPr lang="ka-GE" dirty="0" smtClean="0"/>
              <a:t>მიმწოდებელთა </a:t>
            </a:r>
            <a:r>
              <a:rPr lang="ka-GE" dirty="0"/>
              <a:t>სელექტიური </a:t>
            </a:r>
            <a:r>
              <a:rPr lang="ka-GE" dirty="0" smtClean="0"/>
              <a:t>კონტრაქტირება - </a:t>
            </a:r>
            <a:r>
              <a:rPr lang="en-US" dirty="0" err="1"/>
              <a:t>სანებართვო</a:t>
            </a:r>
            <a:r>
              <a:rPr lang="en-US" dirty="0"/>
              <a:t> </a:t>
            </a:r>
            <a:r>
              <a:rPr lang="en-US" dirty="0" err="1" smtClean="0"/>
              <a:t>დანართებ</a:t>
            </a:r>
            <a:r>
              <a:rPr lang="ka-GE" dirty="0" smtClean="0"/>
              <a:t>ის ფლობა</a:t>
            </a:r>
            <a:r>
              <a:rPr lang="en-US" dirty="0" smtClean="0"/>
              <a:t> </a:t>
            </a:r>
            <a:r>
              <a:rPr lang="en-US" dirty="0" err="1"/>
              <a:t>საქმიანობებში</a:t>
            </a:r>
            <a:r>
              <a:rPr lang="en-US" dirty="0"/>
              <a:t>: „</a:t>
            </a:r>
            <a:r>
              <a:rPr lang="en-US" dirty="0" err="1"/>
              <a:t>რეანიმაციული</a:t>
            </a:r>
            <a:r>
              <a:rPr lang="en-US" dirty="0"/>
              <a:t> </a:t>
            </a:r>
            <a:r>
              <a:rPr lang="en-US" dirty="0" err="1"/>
              <a:t>მომსახურება</a:t>
            </a:r>
            <a:r>
              <a:rPr lang="en-US" dirty="0"/>
              <a:t>“ </a:t>
            </a:r>
            <a:r>
              <a:rPr lang="en-US" dirty="0" err="1"/>
              <a:t>და</a:t>
            </a:r>
            <a:r>
              <a:rPr lang="en-US" dirty="0"/>
              <a:t> „</a:t>
            </a:r>
            <a:r>
              <a:rPr lang="en-US" dirty="0" err="1"/>
              <a:t>გადაუდებელი</a:t>
            </a:r>
            <a:r>
              <a:rPr lang="en-US" dirty="0"/>
              <a:t> </a:t>
            </a:r>
            <a:r>
              <a:rPr lang="en-US" dirty="0" err="1"/>
              <a:t>სამედიცინო</a:t>
            </a:r>
            <a:r>
              <a:rPr lang="en-US" dirty="0"/>
              <a:t> </a:t>
            </a:r>
            <a:r>
              <a:rPr lang="en-US" dirty="0" err="1"/>
              <a:t>დახმარება</a:t>
            </a:r>
            <a:r>
              <a:rPr lang="en-US" dirty="0"/>
              <a:t> (EMERGENCY</a:t>
            </a:r>
            <a:r>
              <a:rPr lang="en-US" dirty="0" smtClean="0"/>
              <a:t>)</a:t>
            </a:r>
            <a:endParaRPr lang="ka-GE" dirty="0" smtClean="0"/>
          </a:p>
          <a:p>
            <a:endParaRPr lang="ka-GE" dirty="0" smtClean="0"/>
          </a:p>
        </p:txBody>
      </p:sp>
    </p:spTree>
    <p:extLst>
      <p:ext uri="{BB962C8B-B14F-4D97-AF65-F5344CB8AC3E}">
        <p14:creationId xmlns:p14="http://schemas.microsoft.com/office/powerpoint/2010/main" val="3786335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ვალდებულების შესრულება (2)</a:t>
            </a:r>
            <a:endParaRPr lang="en-US" dirty="0"/>
          </a:p>
        </p:txBody>
      </p:sp>
      <p:sp>
        <p:nvSpPr>
          <p:cNvPr id="3" name="Content Placeholder 2"/>
          <p:cNvSpPr>
            <a:spLocks noGrp="1"/>
          </p:cNvSpPr>
          <p:nvPr>
            <p:ph idx="1"/>
          </p:nvPr>
        </p:nvSpPr>
        <p:spPr/>
        <p:txBody>
          <a:bodyPr>
            <a:normAutofit fontScale="85000" lnSpcReduction="10000"/>
          </a:bodyPr>
          <a:lstStyle/>
          <a:p>
            <a:r>
              <a:rPr lang="ka-GE" sz="2400" dirty="0" smtClean="0"/>
              <a:t>2018 წ. იანვარი - </a:t>
            </a:r>
            <a:r>
              <a:rPr lang="en-US" sz="2400" dirty="0" err="1"/>
              <a:t>ინფექციების</a:t>
            </a:r>
            <a:r>
              <a:rPr lang="en-US" sz="2400" dirty="0"/>
              <a:t> </a:t>
            </a:r>
            <a:r>
              <a:rPr lang="en-US" sz="2400" dirty="0" err="1"/>
              <a:t>კონტროლის</a:t>
            </a:r>
            <a:r>
              <a:rPr lang="en-US" sz="2400" dirty="0"/>
              <a:t> </a:t>
            </a:r>
            <a:r>
              <a:rPr lang="en-US" sz="2400" dirty="0" err="1"/>
              <a:t>სისტემის</a:t>
            </a:r>
            <a:r>
              <a:rPr lang="en-US" sz="2400" dirty="0"/>
              <a:t> </a:t>
            </a:r>
            <a:r>
              <a:rPr lang="en-US" sz="2400" dirty="0" err="1"/>
              <a:t>ორეტაპიანი</a:t>
            </a:r>
            <a:r>
              <a:rPr lang="en-US" sz="2400" dirty="0"/>
              <a:t> </a:t>
            </a:r>
            <a:r>
              <a:rPr lang="en-US" sz="2400" dirty="0" err="1"/>
              <a:t>მონიტორინგის</a:t>
            </a:r>
            <a:r>
              <a:rPr lang="en-US" sz="2400" dirty="0"/>
              <a:t> </a:t>
            </a:r>
            <a:r>
              <a:rPr lang="en-US" sz="2400" dirty="0" err="1" smtClean="0"/>
              <a:t>სისტემა</a:t>
            </a:r>
            <a:r>
              <a:rPr lang="ka-GE" sz="2400" dirty="0" smtClean="0"/>
              <a:t>. </a:t>
            </a:r>
            <a:r>
              <a:rPr lang="en-US" sz="2400" dirty="0" err="1"/>
              <a:t>დარღვევების</a:t>
            </a:r>
            <a:r>
              <a:rPr lang="en-US" sz="2400" dirty="0"/>
              <a:t> </a:t>
            </a:r>
            <a:r>
              <a:rPr lang="en-US" sz="2400" dirty="0" err="1"/>
              <a:t>შემ</a:t>
            </a:r>
            <a:r>
              <a:rPr lang="ka-GE" sz="2400" dirty="0"/>
              <a:t>თ</a:t>
            </a:r>
            <a:r>
              <a:rPr lang="en-US" sz="2400" dirty="0" err="1"/>
              <a:t>ხვევაში</a:t>
            </a:r>
            <a:r>
              <a:rPr lang="en-US" sz="2400" dirty="0"/>
              <a:t>, </a:t>
            </a:r>
            <a:r>
              <a:rPr lang="en-US" sz="2400" dirty="0" err="1"/>
              <a:t>დაწესებულებას</a:t>
            </a:r>
            <a:r>
              <a:rPr lang="en-US" sz="2400" dirty="0"/>
              <a:t> </a:t>
            </a:r>
            <a:r>
              <a:rPr lang="en-US" sz="2400" dirty="0" err="1"/>
              <a:t>დაუყოვნებლივ</a:t>
            </a:r>
            <a:r>
              <a:rPr lang="en-US" sz="2400" dirty="0"/>
              <a:t> </a:t>
            </a:r>
            <a:r>
              <a:rPr lang="en-US" sz="2400" dirty="0" err="1"/>
              <a:t>უჩერდება</a:t>
            </a:r>
            <a:r>
              <a:rPr lang="en-US" sz="2400" dirty="0"/>
              <a:t> </a:t>
            </a:r>
            <a:r>
              <a:rPr lang="en-US" sz="2400" dirty="0" err="1"/>
              <a:t>პროგრამაში</a:t>
            </a:r>
            <a:r>
              <a:rPr lang="en-US" sz="2400" dirty="0"/>
              <a:t> </a:t>
            </a:r>
            <a:r>
              <a:rPr lang="en-US" sz="2400" dirty="0" err="1"/>
              <a:t>მონაწილეობის</a:t>
            </a:r>
            <a:r>
              <a:rPr lang="en-US" sz="2400" dirty="0"/>
              <a:t> </a:t>
            </a:r>
            <a:r>
              <a:rPr lang="en-US" sz="2400" dirty="0" err="1"/>
              <a:t>სტატუსი</a:t>
            </a:r>
            <a:r>
              <a:rPr lang="en-US" sz="2400" dirty="0"/>
              <a:t> </a:t>
            </a:r>
            <a:endParaRPr lang="ka-GE" sz="2400" dirty="0" smtClean="0"/>
          </a:p>
          <a:p>
            <a:r>
              <a:rPr lang="ka-GE" sz="2400" dirty="0" smtClean="0"/>
              <a:t>2018  წ. მარტი სელექციის კრიტერიუმები გულის თანდაყოლილი მანკების მკურნალობის სერვისებზე - ანაზღაურების მეთოდების შეცვლილება (ნოზოლოგიური ჯგუფების მიხედვით)</a:t>
            </a:r>
          </a:p>
          <a:p>
            <a:r>
              <a:rPr lang="ka-GE" sz="2400" dirty="0" smtClean="0"/>
              <a:t>2019 წ. </a:t>
            </a:r>
            <a:r>
              <a:rPr lang="ka-GE" sz="2400" dirty="0"/>
              <a:t>ნოემბრიდან დაიწყო კარდიოქირირგიის და ინტენსიური სერვისების </a:t>
            </a:r>
            <a:r>
              <a:rPr lang="ka-GE" sz="2400" dirty="0" smtClean="0"/>
              <a:t>სელექცია. </a:t>
            </a:r>
            <a:r>
              <a:rPr lang="ka-GE" sz="2400" dirty="0"/>
              <a:t>გადაიხედა ანაზღაურების კრიტერიუმები და დაექვემდებარა ტარიფიკაციის </a:t>
            </a:r>
            <a:r>
              <a:rPr lang="ka-GE" sz="2400" dirty="0" smtClean="0"/>
              <a:t>მექანიზმებს</a:t>
            </a:r>
          </a:p>
          <a:p>
            <a:r>
              <a:rPr lang="ka-GE" sz="2400" dirty="0" smtClean="0"/>
              <a:t>2019 წ. ივლისი - </a:t>
            </a:r>
            <a:r>
              <a:rPr lang="ka-GE" sz="2400" dirty="0" smtClean="0"/>
              <a:t>ჯანმოს </a:t>
            </a:r>
            <a:r>
              <a:rPr lang="ka-GE" sz="2400" dirty="0"/>
              <a:t>ტექნიკური დახმარებით, </a:t>
            </a:r>
            <a:r>
              <a:rPr lang="ka-GE" sz="2400" dirty="0" smtClean="0"/>
              <a:t>მოამზადა სტრატეგიული </a:t>
            </a:r>
            <a:r>
              <a:rPr lang="ka-GE" sz="2400" dirty="0"/>
              <a:t>შესყიდვების დანერგვის სტრატეგია, რომელიც წარმოადგენს </a:t>
            </a:r>
            <a:r>
              <a:rPr lang="ka-GE" sz="2400" dirty="0" smtClean="0"/>
              <a:t>სამინისტროს სახელმძღვანელო დოკუმენტს</a:t>
            </a:r>
            <a:endParaRPr lang="en-US" sz="2400" dirty="0"/>
          </a:p>
        </p:txBody>
      </p:sp>
    </p:spTree>
    <p:extLst>
      <p:ext uri="{BB962C8B-B14F-4D97-AF65-F5344CB8AC3E}">
        <p14:creationId xmlns:p14="http://schemas.microsoft.com/office/powerpoint/2010/main" val="3003905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ka-GE" sz="2400" b="1" dirty="0" smtClean="0"/>
              <a:t>პარაგრაფი </a:t>
            </a:r>
            <a:r>
              <a:rPr lang="ka-GE" sz="2400" b="1" dirty="0"/>
              <a:t>7. დასაქმების ბაზარზე მოთხოვნისა და მიწოდების ბალანსისთვის და დასაქმების ზრდისთვის, საქართველოს მთავრობა დაამტკიცებს  შრომის ბაზრის </a:t>
            </a:r>
            <a:r>
              <a:rPr lang="ka-GE" sz="2400" b="1" dirty="0" smtClean="0"/>
              <a:t>საშუალოვადიან </a:t>
            </a:r>
            <a:r>
              <a:rPr lang="ka-GE" sz="2400" b="1" dirty="0"/>
              <a:t>ახალ სტრატეგიას და  </a:t>
            </a:r>
            <a:r>
              <a:rPr lang="ka-GE" sz="2400" b="1" dirty="0" smtClean="0"/>
              <a:t>სამოქმედო </a:t>
            </a:r>
            <a:r>
              <a:rPr lang="ka-GE" sz="2400" b="1" dirty="0"/>
              <a:t>გეგმას და დაიწყებს მის განხორციელებას, რომელიც მოიცავს: შრომის ბაზრის ანალიზს და პროგნოზირებას; საჯარო დასაქმების სამსახურისა და შრომის ინსპექციის სისტემის შექმნას საერთაშორისო და ევროკავშირის სტანდარტებთან შესაბამისობაში; და დასაქმების შესახებ სამართლებრივი ჩარჩოს მომზადებას</a:t>
            </a:r>
            <a:r>
              <a:rPr lang="ka-GE" sz="2400" b="1" dirty="0" smtClean="0"/>
              <a:t>.</a:t>
            </a:r>
            <a:endParaRPr lang="en-US" sz="2400" dirty="0" smtClean="0">
              <a:effectLst/>
            </a:endParaRPr>
          </a:p>
        </p:txBody>
      </p:sp>
    </p:spTree>
    <p:extLst>
      <p:ext uri="{BB962C8B-B14F-4D97-AF65-F5344CB8AC3E}">
        <p14:creationId xmlns:p14="http://schemas.microsoft.com/office/powerpoint/2010/main" val="3664624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ka-GE" sz="2400" b="1" dirty="0" smtClean="0"/>
              <a:t>ვალდებულების შესრულება - შრომის </a:t>
            </a:r>
            <a:r>
              <a:rPr lang="ka-GE" sz="2400" b="1" dirty="0" smtClean="0"/>
              <a:t>ბაზრის სტრატეგია</a:t>
            </a:r>
            <a:endParaRPr lang="en-US" sz="2400" b="1" dirty="0"/>
          </a:p>
        </p:txBody>
      </p:sp>
      <p:sp>
        <p:nvSpPr>
          <p:cNvPr id="3" name="Content Placeholder 2"/>
          <p:cNvSpPr>
            <a:spLocks noGrp="1"/>
          </p:cNvSpPr>
          <p:nvPr>
            <p:ph idx="1"/>
          </p:nvPr>
        </p:nvSpPr>
        <p:spPr>
          <a:xfrm>
            <a:off x="457200" y="1143000"/>
            <a:ext cx="8229600" cy="4525963"/>
          </a:xfrm>
        </p:spPr>
        <p:txBody>
          <a:bodyPr>
            <a:noAutofit/>
          </a:bodyPr>
          <a:lstStyle/>
          <a:p>
            <a:pPr algn="just"/>
            <a:r>
              <a:rPr lang="ka-GE" sz="1400" b="1" dirty="0"/>
              <a:t>ევროკავშირსა და საქართველოს შორის გაფორმებული მიკროსაფინანსო შეთანხმების </a:t>
            </a:r>
            <a:r>
              <a:rPr lang="ka-GE" sz="1400" b="1" dirty="0" smtClean="0"/>
              <a:t>შესაბამისად აღებული ვალდებულება</a:t>
            </a:r>
            <a:r>
              <a:rPr lang="en-US" sz="1400" b="1" dirty="0" smtClean="0"/>
              <a:t>:</a:t>
            </a:r>
          </a:p>
          <a:p>
            <a:pPr algn="just"/>
            <a:endParaRPr lang="en-US" sz="1400" b="1" dirty="0"/>
          </a:p>
          <a:p>
            <a:pPr marL="0" indent="0" algn="just">
              <a:buNone/>
            </a:pPr>
            <a:r>
              <a:rPr lang="ka-GE" sz="1400" b="1" dirty="0" smtClean="0"/>
              <a:t>მომზადდა შრომისა </a:t>
            </a:r>
            <a:r>
              <a:rPr lang="ka-GE" sz="1400" b="1" dirty="0"/>
              <a:t>და დასაქმების პოლიტიკის  ეროვნული  სტრატეგია (2019-2023) და სტრეტეგიის სამოქმედო გეგმა (2019-2021</a:t>
            </a:r>
            <a:r>
              <a:rPr lang="ka-GE" sz="1400" b="1" dirty="0" smtClean="0"/>
              <a:t>);</a:t>
            </a:r>
          </a:p>
          <a:p>
            <a:pPr marL="0" indent="0" algn="just">
              <a:buNone/>
            </a:pPr>
            <a:r>
              <a:rPr lang="ka-GE" sz="1400" dirty="0"/>
              <a:t>სტრატეგიისა და მისი სამოქმედო გეგმის პროექტები გადამუშავდა და საბოლოო სახე მიიღო სხვადასხვა უწყების შენიშვნებისა და კომენტარების </a:t>
            </a:r>
            <a:r>
              <a:rPr lang="ka-GE" sz="1400" dirty="0" smtClean="0"/>
              <a:t>გათვალისწინებით.</a:t>
            </a:r>
            <a:endParaRPr lang="en-US" sz="1400" dirty="0" smtClean="0"/>
          </a:p>
          <a:p>
            <a:pPr marL="0" indent="0" algn="just">
              <a:buNone/>
            </a:pPr>
            <a:r>
              <a:rPr lang="ka-GE" sz="1400" dirty="0" smtClean="0"/>
              <a:t>სტრატეგიის </a:t>
            </a:r>
            <a:r>
              <a:rPr lang="ka-GE" sz="1400" dirty="0"/>
              <a:t>საბოლოო ვერსია სრულად მისაღებია ყველა უწყებისთვის. ეს გადამუშავებული ვერსია მთავრობაზე გაიგზავნა 16 დეკემბერს, იყო 19 დეკემბრის სხდომის დღის წერგიში, მაგრამ იმ დილით ამოიღეს. სტრატეგიის გატანა მთავრობის სხდომაზე დაგეგმილია  ორშაბათს,  30 </a:t>
            </a:r>
            <a:r>
              <a:rPr lang="ka-GE" sz="1400" dirty="0" smtClean="0"/>
              <a:t>დეკემბერს</a:t>
            </a:r>
            <a:r>
              <a:rPr lang="en-US" sz="1400" dirty="0" smtClean="0"/>
              <a:t>;</a:t>
            </a:r>
          </a:p>
          <a:p>
            <a:pPr algn="just"/>
            <a:endParaRPr lang="en-US" sz="1400" dirty="0"/>
          </a:p>
          <a:p>
            <a:pPr marL="0" indent="0" algn="just">
              <a:buNone/>
            </a:pPr>
            <a:r>
              <a:rPr lang="ka-GE" sz="1400" dirty="0" smtClean="0"/>
              <a:t>უნდა შეიქმნას  შრომის ბაზრის აქტიურ პოლიტიკასთან (ALMP-თან)  დაკავშირებული საკანონმდებლო ჩარჩო, რომელიც უზრუნველყოფს დასაქმების პოლიტიკის განხორციელების სისტემურ და თანმიმდევრულ  მიდგომას</a:t>
            </a:r>
            <a:r>
              <a:rPr lang="ka-GE" sz="1400" b="1" dirty="0" smtClean="0"/>
              <a:t>.  დასაქმების შესახებ საქართველოს კანონის პროექტის სამუშაო ვერსია შემუშავებულია </a:t>
            </a:r>
            <a:r>
              <a:rPr lang="ka-GE" sz="1400" dirty="0" smtClean="0"/>
              <a:t>(</a:t>
            </a:r>
            <a:r>
              <a:rPr lang="en-US" sz="1400" dirty="0" smtClean="0"/>
              <a:t>EUVEGE </a:t>
            </a:r>
            <a:r>
              <a:rPr lang="ka-GE" sz="1400" dirty="0" smtClean="0"/>
              <a:t>-ს ტექნიკური მხარდაჭერით). </a:t>
            </a:r>
            <a:endParaRPr lang="en-US" sz="1400" dirty="0" smtClean="0"/>
          </a:p>
          <a:p>
            <a:pPr marL="0" indent="0" algn="just">
              <a:buNone/>
            </a:pPr>
            <a:r>
              <a:rPr lang="ka-GE" sz="1400" dirty="0"/>
              <a:t>პროექტი ამ ეტაპზე საჭიროებს გადამუშავებას, ჩვენთვის ასევე ხელმისაწვდომია ეკონომიკის სამინისტროს შენიშვნები. </a:t>
            </a:r>
            <a:endParaRPr lang="en-US" sz="1400" dirty="0" smtClean="0"/>
          </a:p>
          <a:p>
            <a:pPr marL="0" indent="0" algn="just">
              <a:buNone/>
            </a:pPr>
            <a:r>
              <a:rPr lang="ka-GE" sz="1400" dirty="0"/>
              <a: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 მიიჩნევს, რომ აღნიშნული კანონის დასამუშავებლად და საბოლოო სახით მისაღებად </a:t>
            </a:r>
            <a:r>
              <a:rPr lang="ka-GE" sz="1400" b="1" dirty="0"/>
              <a:t>დაახლოებით კიდევ ორი თვეა საჭირო</a:t>
            </a:r>
            <a:r>
              <a:rPr lang="ka-GE" sz="1400" dirty="0"/>
              <a:t>.  სამინისტრო კანონპროექტის წარდგენას გეგმავს პარლამენტის </a:t>
            </a:r>
            <a:r>
              <a:rPr lang="ka-GE" sz="1400" b="1" dirty="0"/>
              <a:t>საგაზაფხულო სესიაზე. </a:t>
            </a:r>
            <a:endParaRPr lang="en-US" sz="1400" b="1" dirty="0" smtClean="0">
              <a:effectLst/>
            </a:endParaRPr>
          </a:p>
          <a:p>
            <a:pPr algn="just"/>
            <a:endParaRPr lang="en-US" sz="1400" dirty="0" smtClean="0">
              <a:effectLst/>
            </a:endParaRPr>
          </a:p>
          <a:p>
            <a:pPr algn="just"/>
            <a:endParaRPr lang="en-US" sz="1400" dirty="0"/>
          </a:p>
          <a:p>
            <a:pPr algn="just"/>
            <a:endParaRPr lang="en-US" sz="1400" dirty="0"/>
          </a:p>
        </p:txBody>
      </p:sp>
    </p:spTree>
    <p:extLst>
      <p:ext uri="{BB962C8B-B14F-4D97-AF65-F5344CB8AC3E}">
        <p14:creationId xmlns:p14="http://schemas.microsoft.com/office/powerpoint/2010/main" val="4273798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ka-GE" sz="2400" b="1" dirty="0" smtClean="0"/>
              <a:t>ვალდებულების შესრულება - შრომის </a:t>
            </a:r>
            <a:r>
              <a:rPr lang="ka-GE" sz="2400" b="1" dirty="0" smtClean="0"/>
              <a:t>ინსპექცია</a:t>
            </a:r>
            <a:endParaRPr lang="en-US" sz="2400" b="1" dirty="0"/>
          </a:p>
        </p:txBody>
      </p:sp>
      <p:sp>
        <p:nvSpPr>
          <p:cNvPr id="3" name="Content Placeholder 2"/>
          <p:cNvSpPr>
            <a:spLocks noGrp="1"/>
          </p:cNvSpPr>
          <p:nvPr>
            <p:ph idx="1"/>
          </p:nvPr>
        </p:nvSpPr>
        <p:spPr>
          <a:xfrm>
            <a:off x="457200" y="1295400"/>
            <a:ext cx="8229600" cy="4525963"/>
          </a:xfrm>
        </p:spPr>
        <p:txBody>
          <a:bodyPr>
            <a:normAutofit/>
          </a:bodyPr>
          <a:lstStyle/>
          <a:p>
            <a:r>
              <a:rPr lang="ka-GE" sz="1600" dirty="0"/>
              <a: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სამინისტროსა და საქართველოს ეკონომიკისა და მდგრადი განვითარების სამინისტროს შორის მუდმივად მიმდინარეობს მოლაპარაკებები იმ სადავო საკითხებთან დაკავშირებით, როგორიცაა კანონის ან მისი გარკვეული მუხლების/პუნქტების ძალაში შესვლის საკითხი, ისევე როგორც ინსპექციის მანდატის </a:t>
            </a:r>
            <a:r>
              <a:rPr lang="ka-GE" sz="1600" dirty="0" smtClean="0"/>
              <a:t>გაფართოება.</a:t>
            </a:r>
          </a:p>
          <a:p>
            <a:r>
              <a:rPr lang="ka-GE" sz="1600" b="1" dirty="0" smtClean="0"/>
              <a:t>ევროკავშირთან </a:t>
            </a:r>
            <a:r>
              <a:rPr lang="ka-GE" sz="1600" b="1" dirty="0" smtClean="0"/>
              <a:t>ასოცირების შეთანხმებით და </a:t>
            </a:r>
            <a:r>
              <a:rPr lang="en-US" sz="1600" b="1" dirty="0" smtClean="0"/>
              <a:t>GSP</a:t>
            </a:r>
            <a:r>
              <a:rPr lang="ka-GE" sz="1600" b="1" dirty="0"/>
              <a:t>-ით აღებული </a:t>
            </a:r>
            <a:r>
              <a:rPr lang="ka-GE" sz="1600" b="1" dirty="0" smtClean="0"/>
              <a:t>ვალდებულებები:</a:t>
            </a:r>
          </a:p>
          <a:p>
            <a:r>
              <a:rPr lang="en-US" sz="1600" dirty="0" err="1" smtClean="0"/>
              <a:t>პეტიცია</a:t>
            </a:r>
            <a:r>
              <a:rPr lang="en-US" sz="1600" dirty="0" smtClean="0"/>
              <a:t> </a:t>
            </a:r>
            <a:r>
              <a:rPr lang="en-US" sz="1600" dirty="0" err="1"/>
              <a:t>შეეხება</a:t>
            </a:r>
            <a:r>
              <a:rPr lang="en-US" sz="1600" dirty="0"/>
              <a:t> </a:t>
            </a:r>
            <a:r>
              <a:rPr lang="en-US" sz="1600" dirty="0" err="1"/>
              <a:t>ისეთ</a:t>
            </a:r>
            <a:r>
              <a:rPr lang="en-US" sz="1600" dirty="0"/>
              <a:t> </a:t>
            </a:r>
            <a:r>
              <a:rPr lang="en-US" sz="1600" dirty="0" err="1"/>
              <a:t>საკითხებს</a:t>
            </a:r>
            <a:r>
              <a:rPr lang="en-US" sz="1600" dirty="0"/>
              <a:t>, </a:t>
            </a:r>
            <a:r>
              <a:rPr lang="en-US" sz="1600" dirty="0" err="1"/>
              <a:t>როგორიცაა</a:t>
            </a:r>
            <a:r>
              <a:rPr lang="en-US" sz="1600" dirty="0"/>
              <a:t>, </a:t>
            </a:r>
            <a:r>
              <a:rPr lang="en-US" sz="1600" b="1" dirty="0" err="1"/>
              <a:t>შრომის</a:t>
            </a:r>
            <a:r>
              <a:rPr lang="en-US" sz="1600" b="1" dirty="0"/>
              <a:t> </a:t>
            </a:r>
            <a:r>
              <a:rPr lang="en-US" sz="1600" b="1" dirty="0" err="1"/>
              <a:t>კანონმდებლობა</a:t>
            </a:r>
            <a:r>
              <a:rPr lang="en-US" sz="1600" b="1" dirty="0"/>
              <a:t>, </a:t>
            </a:r>
            <a:r>
              <a:rPr lang="en-US" sz="1600" b="1" dirty="0" err="1"/>
              <a:t>შრომის</a:t>
            </a:r>
            <a:r>
              <a:rPr lang="en-US" sz="1600" b="1" dirty="0"/>
              <a:t> </a:t>
            </a:r>
            <a:r>
              <a:rPr lang="en-US" sz="1600" b="1" dirty="0" err="1"/>
              <a:t>ინსპექცია</a:t>
            </a:r>
            <a:r>
              <a:rPr lang="en-US" sz="1600" b="1" dirty="0"/>
              <a:t>, </a:t>
            </a:r>
            <a:r>
              <a:rPr lang="en-US" sz="1600" b="1" dirty="0" err="1"/>
              <a:t>სოციალური</a:t>
            </a:r>
            <a:r>
              <a:rPr lang="en-US" sz="1600" b="1" dirty="0"/>
              <a:t> </a:t>
            </a:r>
            <a:r>
              <a:rPr lang="en-US" sz="1600" b="1" dirty="0" err="1"/>
              <a:t>დიალოგი</a:t>
            </a:r>
            <a:r>
              <a:rPr lang="en-US" sz="1600" b="1" dirty="0"/>
              <a:t>/</a:t>
            </a:r>
            <a:r>
              <a:rPr lang="en-US" sz="1600" b="1" dirty="0" err="1"/>
              <a:t>პარტნიორობა</a:t>
            </a:r>
            <a:r>
              <a:rPr lang="en-US" sz="1600" b="1" dirty="0"/>
              <a:t>, </a:t>
            </a:r>
            <a:r>
              <a:rPr lang="en-US" sz="1600" b="1" dirty="0" err="1"/>
              <a:t>შრომითი</a:t>
            </a:r>
            <a:r>
              <a:rPr lang="en-US" sz="1600" b="1" dirty="0"/>
              <a:t> </a:t>
            </a:r>
            <a:r>
              <a:rPr lang="en-US" sz="1600" b="1" dirty="0" err="1"/>
              <a:t>დავების</a:t>
            </a:r>
            <a:r>
              <a:rPr lang="en-US" sz="1600" b="1" dirty="0"/>
              <a:t> </a:t>
            </a:r>
            <a:r>
              <a:rPr lang="en-US" sz="1600" b="1" dirty="0" err="1"/>
              <a:t>მედიაცია</a:t>
            </a:r>
            <a:r>
              <a:rPr lang="en-US" sz="1600" b="1" dirty="0"/>
              <a:t> </a:t>
            </a:r>
            <a:r>
              <a:rPr lang="en-US" sz="1600" b="1" dirty="0" err="1"/>
              <a:t>და</a:t>
            </a:r>
            <a:r>
              <a:rPr lang="en-US" sz="1600" b="1" dirty="0"/>
              <a:t> </a:t>
            </a:r>
            <a:r>
              <a:rPr lang="en-US" sz="1600" b="1" dirty="0" err="1"/>
              <a:t>კონკრეტული</a:t>
            </a:r>
            <a:r>
              <a:rPr lang="en-US" sz="1600" b="1" dirty="0"/>
              <a:t> </a:t>
            </a:r>
            <a:r>
              <a:rPr lang="en-US" sz="1600" b="1" dirty="0" err="1"/>
              <a:t>დავები</a:t>
            </a:r>
            <a:r>
              <a:rPr lang="en-US" sz="1600" b="1" dirty="0"/>
              <a:t> </a:t>
            </a:r>
            <a:r>
              <a:rPr lang="en-US" sz="1600" b="1" dirty="0" err="1"/>
              <a:t>კონკრეტული</a:t>
            </a:r>
            <a:r>
              <a:rPr lang="en-US" sz="1600" b="1" dirty="0"/>
              <a:t> </a:t>
            </a:r>
            <a:r>
              <a:rPr lang="en-US" sz="1600" b="1" dirty="0" err="1"/>
              <a:t>კომპანიების</a:t>
            </a:r>
            <a:r>
              <a:rPr lang="en-US" sz="1600" b="1" dirty="0"/>
              <a:t> </a:t>
            </a:r>
            <a:r>
              <a:rPr lang="en-US" sz="1600" b="1" dirty="0" err="1" smtClean="0"/>
              <a:t>მაგალითზე</a:t>
            </a:r>
            <a:r>
              <a:rPr lang="en-US" sz="1600" b="1" dirty="0" smtClean="0"/>
              <a:t>.</a:t>
            </a:r>
            <a:endParaRPr lang="ka-GE" sz="1600" b="1" dirty="0"/>
          </a:p>
          <a:p>
            <a:r>
              <a:rPr lang="ka-GE" sz="1600" dirty="0" smtClean="0"/>
              <a:t>ვალდებულება </a:t>
            </a:r>
            <a:r>
              <a:rPr lang="ka-GE" sz="1600" dirty="0" smtClean="0"/>
              <a:t>გულისხმობს </a:t>
            </a:r>
            <a:r>
              <a:rPr lang="ka-GE" sz="1600" dirty="0"/>
              <a:t>დამოუკიდებელი შრომის ინსპექციის ჩამოყალიბებას</a:t>
            </a:r>
            <a:r>
              <a:rPr lang="ka-GE" sz="1600" dirty="0" smtClean="0"/>
              <a:t>.</a:t>
            </a:r>
          </a:p>
          <a:p>
            <a:endParaRPr lang="ka-GE" sz="1600" dirty="0"/>
          </a:p>
          <a:p>
            <a:endParaRPr lang="ka-GE" sz="1600" dirty="0" smtClean="0"/>
          </a:p>
          <a:p>
            <a:endParaRPr lang="en-US" sz="1600" dirty="0"/>
          </a:p>
        </p:txBody>
      </p:sp>
    </p:spTree>
    <p:extLst>
      <p:ext uri="{BB962C8B-B14F-4D97-AF65-F5344CB8AC3E}">
        <p14:creationId xmlns:p14="http://schemas.microsoft.com/office/powerpoint/2010/main" val="522585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endParaRPr lang="ka-GE" sz="1600" dirty="0" smtClean="0"/>
          </a:p>
          <a:p>
            <a:pPr algn="just"/>
            <a:endParaRPr lang="ka-GE" sz="1600" dirty="0"/>
          </a:p>
          <a:p>
            <a:pPr algn="just"/>
            <a:r>
              <a:rPr lang="ka-GE" sz="1600" dirty="0" smtClean="0"/>
              <a:t>შრომითი </a:t>
            </a:r>
            <a:r>
              <a:rPr lang="ka-GE" sz="1600" dirty="0"/>
              <a:t>უფლებების აღსრულების მანდატი მიენიჭებოდა ინსპექციას 2020 წლიდან მხოლოდ მძიმე, მავნე, საშიშპირობებიან სექტორებში, ხოლო 2022 წლიდან გავრცელდებოდა ეკონომიკის ყველა სექტორზე. ამ ეტაპზე დავა კვლავ მოცემულ საკითხს ეხება (ეკონომიკისა და ჯანდაცვის სამინისტროებს შორის), </a:t>
            </a:r>
            <a:r>
              <a:rPr lang="ka-GE" sz="1600" b="1" dirty="0"/>
              <a:t>ანუ მანდატი  გავრცელდეს მხოლოდ კონკრეტულ სექტორებზე თუ მოვიცვათ ყველა სექტორი, თუმცა შეიზღუდოს შრომითი უფლებების სპექტრი. </a:t>
            </a:r>
            <a:endParaRPr lang="ka-GE" sz="1600" b="1" dirty="0" smtClean="0"/>
          </a:p>
          <a:p>
            <a:pPr algn="just"/>
            <a:r>
              <a:rPr lang="ka-GE" sz="1600" dirty="0"/>
              <a:t>2020 წლის </a:t>
            </a:r>
            <a:r>
              <a:rPr lang="en-US" sz="1600" dirty="0"/>
              <a:t>GSP </a:t>
            </a:r>
            <a:r>
              <a:rPr lang="ka-GE" sz="1600" dirty="0"/>
              <a:t>მოსმენა დაგეგმილია 30 იანვარს. </a:t>
            </a:r>
            <a:r>
              <a:rPr lang="ka-GE" sz="1600" dirty="0" smtClean="0"/>
              <a:t>სამინისტრო </a:t>
            </a:r>
            <a:r>
              <a:rPr lang="ka-GE" sz="1600" dirty="0"/>
              <a:t>გეგმავს, რომ </a:t>
            </a:r>
            <a:r>
              <a:rPr lang="ka-GE" sz="1600" b="1" dirty="0"/>
              <a:t>იანვრის პირველ კვირაში </a:t>
            </a:r>
            <a:r>
              <a:rPr lang="ka-GE" sz="1600" dirty="0"/>
              <a:t>შეჯერდებიან </a:t>
            </a:r>
            <a:r>
              <a:rPr lang="ka-GE" sz="1600" dirty="0" smtClean="0"/>
              <a:t>სამინისტროები (ეკონომიკა-ჯანდაცვა) </a:t>
            </a:r>
            <a:r>
              <a:rPr lang="ka-GE" sz="1600" b="1" dirty="0"/>
              <a:t>და 2020 წლის იანვრის ბოლომდე </a:t>
            </a:r>
            <a:r>
              <a:rPr lang="ka-GE" sz="1600" dirty="0"/>
              <a:t>საქართველოს მთავრობას წარუდგინოს ინსპექციის სსიპ-ად ჩამოყალიბების შესახებ შესაბამისი აქტი (საქართველოს კანონის პროექტი „შრომის ინსპექციის კანონი“) და მასთან დაკავშირებული შესაბამისი ცვლილებების პროექტები. </a:t>
            </a:r>
            <a:endParaRPr lang="en-US" sz="1600" dirty="0"/>
          </a:p>
          <a:p>
            <a:pPr algn="just"/>
            <a:endParaRPr lang="en-US" sz="1600" dirty="0"/>
          </a:p>
          <a:p>
            <a:pPr algn="just"/>
            <a:endParaRPr lang="en-US" sz="1600" dirty="0"/>
          </a:p>
        </p:txBody>
      </p:sp>
      <p:sp>
        <p:nvSpPr>
          <p:cNvPr id="4" name="Title 1"/>
          <p:cNvSpPr>
            <a:spLocks noGrp="1"/>
          </p:cNvSpPr>
          <p:nvPr>
            <p:ph type="title"/>
          </p:nvPr>
        </p:nvSpPr>
        <p:spPr>
          <a:xfrm>
            <a:off x="628650" y="365126"/>
            <a:ext cx="7886700" cy="1325563"/>
          </a:xfrm>
        </p:spPr>
        <p:txBody>
          <a:bodyPr>
            <a:normAutofit/>
          </a:bodyPr>
          <a:lstStyle/>
          <a:p>
            <a:pPr algn="ctr"/>
            <a:r>
              <a:rPr lang="ka-GE" sz="2000" b="1" dirty="0"/>
              <a:t>2018 წლის მოსმენების </a:t>
            </a:r>
            <a:r>
              <a:rPr lang="ka-GE" sz="2000" b="1" dirty="0" smtClean="0"/>
              <a:t>პროცესში საქართველოს </a:t>
            </a:r>
            <a:r>
              <a:rPr lang="ka-GE" sz="2000" b="1" dirty="0"/>
              <a:t>მიერ გაიცა დაპირ</a:t>
            </a:r>
            <a:r>
              <a:rPr lang="ka-GE" sz="2000" dirty="0"/>
              <a:t>ება </a:t>
            </a:r>
            <a:endParaRPr lang="en-US" sz="2000" dirty="0"/>
          </a:p>
        </p:txBody>
      </p:sp>
    </p:spTree>
    <p:extLst>
      <p:ext uri="{BB962C8B-B14F-4D97-AF65-F5344CB8AC3E}">
        <p14:creationId xmlns:p14="http://schemas.microsoft.com/office/powerpoint/2010/main" val="2742778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400" b="1" dirty="0" smtClean="0"/>
              <a:t>ვალდებულების შესრულება - შრომის </a:t>
            </a:r>
            <a:r>
              <a:rPr lang="ka-GE" sz="2400" b="1" dirty="0" smtClean="0"/>
              <a:t>კოდექსი</a:t>
            </a:r>
            <a:endParaRPr lang="en-US" sz="2400" b="1" dirty="0"/>
          </a:p>
        </p:txBody>
      </p:sp>
      <p:sp>
        <p:nvSpPr>
          <p:cNvPr id="3" name="Content Placeholder 2"/>
          <p:cNvSpPr>
            <a:spLocks noGrp="1"/>
          </p:cNvSpPr>
          <p:nvPr>
            <p:ph idx="1"/>
          </p:nvPr>
        </p:nvSpPr>
        <p:spPr>
          <a:xfrm>
            <a:off x="457200" y="1371600"/>
            <a:ext cx="8229600" cy="4525963"/>
          </a:xfrm>
        </p:spPr>
        <p:txBody>
          <a:bodyPr>
            <a:normAutofit lnSpcReduction="10000"/>
          </a:bodyPr>
          <a:lstStyle/>
          <a:p>
            <a:pPr algn="just"/>
            <a:r>
              <a:rPr lang="ka-GE" sz="1800" dirty="0"/>
              <a:t>საქართველოს პარლამენტის წევრის, დიმიტრი ცქიტიშვილის ინიციატივით პარლამენტმა დაიწყო მუშაობა ცვლილებებზე საქართველოს ორგანულ კანონში „საქართველოს შრომის კოდექსი“ საქართველოს მიერ საერთაშორისო დონეზე აღებული ვალდებულებების შესრულების მიზნით, ასოცირების შეთანხმების დანართით განსაზღვრული დირექტივების შესაბამისად. ცვლილებები მომზადებულია შრომის სამართალს მიკუთვნებული 9 დირექტივის შესაბამისად (დანართი </a:t>
            </a:r>
            <a:r>
              <a:rPr lang="en-US" sz="1800" dirty="0"/>
              <a:t>XXX</a:t>
            </a:r>
            <a:r>
              <a:rPr lang="ka-GE" sz="1800" dirty="0"/>
              <a:t>)</a:t>
            </a:r>
            <a:r>
              <a:rPr lang="en-US" sz="1800" dirty="0"/>
              <a:t>. </a:t>
            </a:r>
            <a:r>
              <a:rPr lang="ka-GE" sz="1800" dirty="0"/>
              <a:t>პროექტი ითავლისწინებს პროექტი მუშავდებოდა საერთაშორისო ორგანიზაციების ექსპერტების ჩართულობით. </a:t>
            </a:r>
            <a:endParaRPr lang="ka-GE" sz="1800" dirty="0" smtClean="0"/>
          </a:p>
          <a:p>
            <a:pPr algn="just"/>
            <a:endParaRPr lang="en-US" sz="1800" dirty="0"/>
          </a:p>
          <a:p>
            <a:pPr algn="just"/>
            <a:r>
              <a:rPr lang="ka-GE" sz="1800" dirty="0"/>
              <a:t>პროცესში აქტიურად იყო ჩართული ჯანდაცვის სამინისტრო, ეკონომიკის სამინისტრო, სოციალური პარტნიორები, არასამთავრობო ორგანიზაციები, სახალხო დამცველის აპარატი  და საერთაშორისო ორგანიზიციები. გაიმართა 4 საჯარო თემატური შეხვედრა. </a:t>
            </a:r>
            <a:endParaRPr lang="ka-GE" sz="1800" dirty="0" smtClean="0"/>
          </a:p>
          <a:p>
            <a:pPr algn="just"/>
            <a:endParaRPr lang="en-US" sz="1800" dirty="0"/>
          </a:p>
          <a:p>
            <a:r>
              <a:rPr lang="ka-GE" sz="1800" dirty="0"/>
              <a:t>ამ ეტაპზე პროცესი შეჩერებულია. </a:t>
            </a:r>
            <a:endParaRPr lang="en-US" sz="1800" dirty="0"/>
          </a:p>
          <a:p>
            <a:endParaRPr lang="en-US" dirty="0"/>
          </a:p>
        </p:txBody>
      </p:sp>
    </p:spTree>
    <p:extLst>
      <p:ext uri="{BB962C8B-B14F-4D97-AF65-F5344CB8AC3E}">
        <p14:creationId xmlns:p14="http://schemas.microsoft.com/office/powerpoint/2010/main" val="7024032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786</Words>
  <Application>Microsoft Office PowerPoint</Application>
  <PresentationFormat>On-screen Show (4:3)</PresentationFormat>
  <Paragraphs>42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ევროკავშირსა და საქართველოს შორის ურთიერთგაგების მემორანდუმი საქართველოს მაკრო-ფინანსური დახმარების შესახებ (45 მლნ ევრო)</vt:lpstr>
      <vt:lpstr>ჯანმრთელობის დაცვის მიმართულებით ვალდებულება</vt:lpstr>
      <vt:lpstr>ვალდებულების შესრულება (1)</vt:lpstr>
      <vt:lpstr>ვალდებულების შესრულება (2)</vt:lpstr>
      <vt:lpstr>PowerPoint Presentation</vt:lpstr>
      <vt:lpstr>ვალდებულების შესრულება - შრომის ბაზრის სტრატეგია</vt:lpstr>
      <vt:lpstr>ვალდებულების შესრულება - შრომის ინსპექცია</vt:lpstr>
      <vt:lpstr>2018 წლის მოსმენების პროცესში საქართველოს მიერ გაიცა დაპირება </vt:lpstr>
      <vt:lpstr>ვალდებულების შესრულება - შრომის კოდექსი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ევროკავშირსა და საქართველოს მთავრობას შორის მემორანდუმი საქართველოს მაკრო-ფინანსური დახმარების შესახებ</dc:title>
  <dc:creator>Ketevan Goginashvili</dc:creator>
  <cp:lastModifiedBy>Ketevan Goginashvili</cp:lastModifiedBy>
  <cp:revision>7</cp:revision>
  <dcterms:created xsi:type="dcterms:W3CDTF">2019-12-26T12:36:52Z</dcterms:created>
  <dcterms:modified xsi:type="dcterms:W3CDTF">2019-12-26T13:25:10Z</dcterms:modified>
</cp:coreProperties>
</file>